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sldIdLst>
    <p:sldId id="30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10" r:id="rId10"/>
    <p:sldId id="311" r:id="rId11"/>
    <p:sldId id="312" r:id="rId12"/>
    <p:sldId id="31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45"/>
    <p:restoredTop sz="95046"/>
  </p:normalViewPr>
  <p:slideViewPr>
    <p:cSldViewPr snapToGrid="0" snapToObjects="1">
      <p:cViewPr>
        <p:scale>
          <a:sx n="63" d="100"/>
          <a:sy n="63" d="100"/>
        </p:scale>
        <p:origin x="448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4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61942"/>
            <a:ext cx="2133600" cy="353941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4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2C2190-0039-484E-9E81-656D211C883A}"/>
              </a:ext>
            </a:extLst>
          </p:cNvPr>
          <p:cNvSpPr txBox="1"/>
          <p:nvPr/>
        </p:nvSpPr>
        <p:spPr>
          <a:xfrm>
            <a:off x="116301" y="1996315"/>
            <a:ext cx="72200" cy="5184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67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3178-5E07-8F43-A3C0-50A8DE7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AF984-2F5C-9C48-B724-FDAA81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931E3-06D1-FF42-BBA0-F1164C12D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8513" y="588818"/>
            <a:ext cx="7071972" cy="284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Coming in June: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Partnership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Better Together!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FEB1E-A606-C74C-AD31-86A811D3E3BE}"/>
              </a:ext>
            </a:extLst>
          </p:cNvPr>
          <p:cNvSpPr txBox="1"/>
          <p:nvPr/>
        </p:nvSpPr>
        <p:spPr>
          <a:xfrm>
            <a:off x="4859123" y="4856811"/>
            <a:ext cx="3055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Partnership Opportunities: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Feasibility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Assessments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Residency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More!</a:t>
            </a: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457F7732-A73E-114B-8B00-DEBAB257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3573236"/>
            <a:ext cx="3999521" cy="328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997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3178-5E07-8F43-A3C0-50A8DE7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AF984-2F5C-9C48-B724-FDAA81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931E3-06D1-FF42-BBA0-F1164C12D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8513" y="100222"/>
            <a:ext cx="7025415" cy="332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Coming in July: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Leadership: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People Development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276BA9-E91A-364D-B413-B0A09F394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9"/>
          <a:stretch/>
        </p:blipFill>
        <p:spPr>
          <a:xfrm>
            <a:off x="7132320" y="4098869"/>
            <a:ext cx="5016803" cy="2753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9DE33C-4AAE-0A49-91CB-A1C55E922F6F}"/>
              </a:ext>
            </a:extLst>
          </p:cNvPr>
          <p:cNvSpPr txBox="1"/>
          <p:nvPr/>
        </p:nvSpPr>
        <p:spPr>
          <a:xfrm>
            <a:off x="4255702" y="5851095"/>
            <a:ext cx="32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Tools we can use right now!</a:t>
            </a:r>
          </a:p>
          <a:p>
            <a:r>
              <a:rPr lang="en-US" dirty="0"/>
              <a:t>Make a difference today!</a:t>
            </a:r>
          </a:p>
        </p:txBody>
      </p:sp>
    </p:spTree>
    <p:extLst>
      <p:ext uri="{BB962C8B-B14F-4D97-AF65-F5344CB8AC3E}">
        <p14:creationId xmlns:p14="http://schemas.microsoft.com/office/powerpoint/2010/main" val="58711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3178-5E07-8F43-A3C0-50A8DE7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AF984-2F5C-9C48-B724-FDAA81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646D7-0843-9547-B2EC-C8ED790518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5054" y="1533036"/>
            <a:ext cx="5922455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432FF"/>
                </a:solidFill>
              </a:rPr>
              <a:t>Thanks for joining us!</a:t>
            </a:r>
            <a:endParaRPr lang="en-US" sz="3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0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31F26-E1D9-C64A-894B-2E1D1F81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u="sng" dirty="0">
                <a:latin typeface="Lato"/>
              </a:rPr>
              <a:t>IBC MISSION:</a:t>
            </a:r>
            <a:br>
              <a:rPr lang="en-US" sz="3400" dirty="0">
                <a:latin typeface="Lato"/>
              </a:rPr>
            </a:br>
            <a:r>
              <a:rPr lang="en-US" sz="3400" dirty="0">
                <a:latin typeface="Lato"/>
              </a:rPr>
              <a:t>We exist to mobilize and multiply disciple-making churches.</a:t>
            </a:r>
            <a:br>
              <a:rPr lang="en-US" sz="3400" dirty="0">
                <a:latin typeface="Lato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00516-4EFB-AC44-8557-A7A4CE3290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dirty="0">
                <a:latin typeface="Lato"/>
              </a:rPr>
              <a:t>It is our deep desire that we join our missionary God in </a:t>
            </a:r>
            <a:r>
              <a:rPr lang="en-US" sz="2000" b="1" i="1" dirty="0">
                <a:solidFill>
                  <a:schemeClr val="accent1"/>
                </a:solidFill>
                <a:latin typeface="Lato"/>
              </a:rPr>
              <a:t>what He is already doing </a:t>
            </a:r>
            <a:r>
              <a:rPr lang="en-US" sz="2000" dirty="0">
                <a:latin typeface="Lato"/>
              </a:rPr>
              <a:t>in the world, recognizing that He is sending us together with many others.</a:t>
            </a:r>
          </a:p>
          <a:p>
            <a:endParaRPr lang="en-US" sz="20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350CB55-AD2E-C747-A7C0-143E43E6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83FB1-2306-DE4C-9DAA-8324D0E0F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3830246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596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824BA-038D-D046-88C1-5FD9A23B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/>
              <a:t>IBC VISION:</a:t>
            </a:r>
            <a:br>
              <a:rPr lang="en-US" sz="2800" dirty="0"/>
            </a:br>
            <a:r>
              <a:rPr lang="en-US" sz="2800" dirty="0"/>
              <a:t>We envision a movement of global-minded churches that are reproducing healthy disciples, leaders, and congregations.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830D-6242-2048-8343-F5A79A67C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8068" y="223130"/>
            <a:ext cx="5365218" cy="4900014"/>
          </a:xfrm>
          <a:effectLst/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1700" dirty="0"/>
              <a:t>stimulating churches toward mission advancement.</a:t>
            </a:r>
          </a:p>
          <a:p>
            <a:pPr fontAlgn="base">
              <a:lnSpc>
                <a:spcPct val="90000"/>
              </a:lnSpc>
            </a:pPr>
            <a:r>
              <a:rPr lang="en-US" sz="1700" dirty="0"/>
              <a:t>helping churches to keep their focus on </a:t>
            </a:r>
            <a:r>
              <a:rPr lang="en-US" sz="1700" b="1" i="1" dirty="0">
                <a:solidFill>
                  <a:schemeClr val="accent1"/>
                </a:solidFill>
              </a:rPr>
              <a:t>making and multiplying disciples. </a:t>
            </a:r>
          </a:p>
          <a:p>
            <a:pPr fontAlgn="base">
              <a:lnSpc>
                <a:spcPct val="90000"/>
              </a:lnSpc>
            </a:pPr>
            <a:r>
              <a:rPr lang="en-US" sz="1700" b="1" i="1" dirty="0">
                <a:solidFill>
                  <a:schemeClr val="accent1"/>
                </a:solidFill>
              </a:rPr>
              <a:t>developing pastors and leaders </a:t>
            </a:r>
            <a:r>
              <a:rPr lang="en-US" sz="1700" dirty="0"/>
              <a:t>in essential ministry skills.</a:t>
            </a:r>
          </a:p>
          <a:p>
            <a:pPr fontAlgn="base">
              <a:lnSpc>
                <a:spcPct val="90000"/>
              </a:lnSpc>
            </a:pPr>
            <a:r>
              <a:rPr lang="en-US" sz="1700" dirty="0"/>
              <a:t>becoming a </a:t>
            </a:r>
            <a:r>
              <a:rPr lang="en-US" sz="1700" b="1" i="1" dirty="0">
                <a:solidFill>
                  <a:schemeClr val="accent1"/>
                </a:solidFill>
              </a:rPr>
              <a:t>catalyst for strategic church-planting.</a:t>
            </a:r>
          </a:p>
          <a:p>
            <a:pPr fontAlgn="base">
              <a:lnSpc>
                <a:spcPct val="90000"/>
              </a:lnSpc>
            </a:pPr>
            <a:r>
              <a:rPr lang="en-US" sz="1700" dirty="0"/>
              <a:t>nurturing a spirit of love that bridges cultures, nationalities, ethnicities, generations, politics, privilege, position, and religious backgrounds.</a:t>
            </a:r>
          </a:p>
          <a:p>
            <a:pPr fontAlgn="base">
              <a:lnSpc>
                <a:spcPct val="90000"/>
              </a:lnSpc>
            </a:pPr>
            <a:r>
              <a:rPr lang="en-US" sz="1700" b="1" i="1" dirty="0">
                <a:solidFill>
                  <a:schemeClr val="accent1"/>
                </a:solidFill>
              </a:rPr>
              <a:t>fostering fellowship and connections among pastors and churches.</a:t>
            </a:r>
          </a:p>
          <a:p>
            <a:pPr fontAlgn="base">
              <a:lnSpc>
                <a:spcPct val="90000"/>
              </a:lnSpc>
            </a:pPr>
            <a:r>
              <a:rPr lang="en-US" sz="1700" dirty="0"/>
              <a:t>supporting churches in times of need and transition.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8A235E-32BA-7749-9F77-4E65E3D2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pic>
        <p:nvPicPr>
          <p:cNvPr id="5" name="Picture 4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84473889-C8ED-2B47-BF61-B9B7D4714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61"/>
          <a:stretch/>
        </p:blipFill>
        <p:spPr>
          <a:xfrm>
            <a:off x="5912286" y="4937760"/>
            <a:ext cx="546100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27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1714A-D3D8-F44C-9A32-048DD916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Our </a:t>
            </a:r>
            <a:r>
              <a:rPr lang="en-US" sz="2800" u="sng" dirty="0"/>
              <a:t>CORE VALUES</a:t>
            </a:r>
            <a:br>
              <a:rPr lang="en-US" sz="2800" dirty="0"/>
            </a:br>
            <a:r>
              <a:rPr lang="en-US" sz="2800" dirty="0"/>
              <a:t>define us as an international family of churches and drive all our decisions and ministries.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B76A-A43C-9A45-9508-1FBD8220B7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pPr fontAlgn="base"/>
            <a:r>
              <a:rPr lang="en-US" dirty="0"/>
              <a:t>We value </a:t>
            </a:r>
            <a:r>
              <a:rPr lang="en-US" b="1" dirty="0"/>
              <a:t>Partnership</a:t>
            </a:r>
            <a:r>
              <a:rPr lang="en-US" dirty="0"/>
              <a:t>. We believe that working together with other churches to reach common goals enriches churches. </a:t>
            </a:r>
            <a:r>
              <a:rPr lang="en-US" b="1" i="1" dirty="0">
                <a:solidFill>
                  <a:schemeClr val="accent1"/>
                </a:solidFill>
              </a:rPr>
              <a:t>Every church has something to offer.</a:t>
            </a:r>
          </a:p>
          <a:p>
            <a:pPr fontAlgn="base"/>
            <a:r>
              <a:rPr lang="en-US" dirty="0"/>
              <a:t>We value </a:t>
            </a:r>
            <a:r>
              <a:rPr lang="en-US" b="1" dirty="0"/>
              <a:t>Healthy Churches</a:t>
            </a:r>
            <a:r>
              <a:rPr lang="en-US" dirty="0"/>
              <a:t>. We believe that </a:t>
            </a:r>
            <a:r>
              <a:rPr lang="en-US" b="1" i="1" dirty="0">
                <a:solidFill>
                  <a:schemeClr val="accent1"/>
                </a:solidFill>
              </a:rPr>
              <a:t>the local church is God’s primary means of presenting the Gospel and establishing His kingdom</a:t>
            </a:r>
            <a:endParaRPr lang="en-US" dirty="0"/>
          </a:p>
          <a:p>
            <a:pPr fontAlgn="base"/>
            <a:r>
              <a:rPr lang="en-US" dirty="0"/>
              <a:t>We value </a:t>
            </a:r>
            <a:r>
              <a:rPr lang="en-US" b="1" dirty="0"/>
              <a:t>Church Planting</a:t>
            </a:r>
            <a:r>
              <a:rPr lang="en-US" dirty="0"/>
              <a:t>. We believe that </a:t>
            </a:r>
            <a:r>
              <a:rPr lang="en-US" b="1" i="1" dirty="0">
                <a:solidFill>
                  <a:schemeClr val="accent1"/>
                </a:solidFill>
              </a:rPr>
              <a:t>every church should be involved in some way </a:t>
            </a:r>
            <a:r>
              <a:rPr lang="en-US" dirty="0"/>
              <a:t>in helping to start new congregations.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D6FB63-3E50-774D-B08D-0BD6420A2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36085FFA-753D-5F46-B7FD-99D35DBE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243" y="2724061"/>
            <a:ext cx="1728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10766" eaLnBrk="1" hangingPunct="1">
              <a:defRPr/>
            </a:pPr>
            <a:r>
              <a:rPr lang="en-US" b="1" kern="0" dirty="0">
                <a:solidFill>
                  <a:schemeClr val="bg1"/>
                </a:solidFill>
                <a:sym typeface="Gill Sans"/>
              </a:rPr>
              <a:t>LEAD TEAM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DBD32C1E-E3BB-714E-B260-1D138CB3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0" y="2173357"/>
            <a:ext cx="159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10766" eaLnBrk="1" hangingPunct="1">
              <a:defRPr/>
            </a:pPr>
            <a:r>
              <a:rPr lang="en-US" sz="2000" b="1" kern="0" dirty="0">
                <a:solidFill>
                  <a:srgbClr val="000000"/>
                </a:solidFill>
                <a:sym typeface="Gill Sans"/>
              </a:rPr>
              <a:t>IBC Church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554C98B1-32DB-DD40-AC18-1E957958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22" y="3649282"/>
            <a:ext cx="159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10766" eaLnBrk="1" hangingPunct="1">
              <a:defRPr/>
            </a:pPr>
            <a:r>
              <a:rPr lang="en-US" sz="2000" b="1" kern="0" dirty="0">
                <a:solidFill>
                  <a:srgbClr val="000000"/>
                </a:solidFill>
                <a:sym typeface="Gill Sans"/>
              </a:rPr>
              <a:t>IBC Church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8F424C13-AC52-5C49-BC03-5482F38C7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45" y="2367322"/>
            <a:ext cx="159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10766" eaLnBrk="1" hangingPunct="1">
              <a:defRPr/>
            </a:pPr>
            <a:r>
              <a:rPr lang="en-US" sz="2000" b="1" kern="0" dirty="0">
                <a:solidFill>
                  <a:srgbClr val="000000"/>
                </a:solidFill>
                <a:sym typeface="Gill Sans"/>
              </a:rPr>
              <a:t>IBC Church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BC388138-5470-4A4D-B455-FA086061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571" y="3651422"/>
            <a:ext cx="159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10766" eaLnBrk="1" hangingPunct="1">
              <a:defRPr/>
            </a:pPr>
            <a:r>
              <a:rPr lang="en-US" sz="2000" b="1" kern="0" dirty="0">
                <a:solidFill>
                  <a:srgbClr val="000000"/>
                </a:solidFill>
                <a:sym typeface="Gill Sans"/>
              </a:rPr>
              <a:t>IBC Church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E4CDB228-56B9-CD4E-81C4-F101A9FC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442" y="1918624"/>
            <a:ext cx="159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10766" eaLnBrk="1" hangingPunct="1">
              <a:defRPr/>
            </a:pPr>
            <a:r>
              <a:rPr lang="en-US" sz="2000" b="1" kern="0" dirty="0">
                <a:solidFill>
                  <a:srgbClr val="000000"/>
                </a:solidFill>
                <a:sym typeface="Gill Sans"/>
              </a:rPr>
              <a:t>IBC Church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B47EB4-2A46-7848-9C64-A95226159849}"/>
              </a:ext>
            </a:extLst>
          </p:cNvPr>
          <p:cNvCxnSpPr>
            <a:cxnSpLocks/>
          </p:cNvCxnSpPr>
          <p:nvPr/>
        </p:nvCxnSpPr>
        <p:spPr>
          <a:xfrm>
            <a:off x="824136" y="2508225"/>
            <a:ext cx="667027" cy="466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24627D-4233-A74B-AB40-7482E6382A52}"/>
              </a:ext>
            </a:extLst>
          </p:cNvPr>
          <p:cNvCxnSpPr/>
          <p:nvPr/>
        </p:nvCxnSpPr>
        <p:spPr>
          <a:xfrm flipV="1">
            <a:off x="921447" y="3430090"/>
            <a:ext cx="596151" cy="254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271391-8E58-7A43-ADF4-91309AFFEA86}"/>
              </a:ext>
            </a:extLst>
          </p:cNvPr>
          <p:cNvCxnSpPr>
            <a:cxnSpLocks/>
          </p:cNvCxnSpPr>
          <p:nvPr/>
        </p:nvCxnSpPr>
        <p:spPr>
          <a:xfrm flipH="1">
            <a:off x="2824218" y="2804690"/>
            <a:ext cx="758208" cy="190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3D5DE40-69D5-CA47-93E2-208B38E6C54B}"/>
              </a:ext>
            </a:extLst>
          </p:cNvPr>
          <p:cNvCxnSpPr/>
          <p:nvPr/>
        </p:nvCxnSpPr>
        <p:spPr>
          <a:xfrm flipH="1" flipV="1">
            <a:off x="2843123" y="3460173"/>
            <a:ext cx="786368" cy="214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F8F7A9-D715-B345-BC80-A3E693B2FB53}"/>
              </a:ext>
            </a:extLst>
          </p:cNvPr>
          <p:cNvCxnSpPr>
            <a:cxnSpLocks/>
          </p:cNvCxnSpPr>
          <p:nvPr/>
        </p:nvCxnSpPr>
        <p:spPr>
          <a:xfrm>
            <a:off x="2157690" y="2318734"/>
            <a:ext cx="0" cy="401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14974EE-DC13-B044-B7FB-840A80071530}"/>
              </a:ext>
            </a:extLst>
          </p:cNvPr>
          <p:cNvCxnSpPr>
            <a:cxnSpLocks/>
          </p:cNvCxnSpPr>
          <p:nvPr/>
        </p:nvCxnSpPr>
        <p:spPr>
          <a:xfrm>
            <a:off x="2201303" y="3737153"/>
            <a:ext cx="0" cy="482772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A2B9F06-2AA8-194D-8E6E-4F2C26890C9A}"/>
              </a:ext>
            </a:extLst>
          </p:cNvPr>
          <p:cNvSpPr txBox="1"/>
          <p:nvPr/>
        </p:nvSpPr>
        <p:spPr>
          <a:xfrm>
            <a:off x="1447400" y="4244433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>
              <a:defRPr/>
            </a:pPr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CEB9092E-AE6F-854D-997B-CAE56464F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7707" y="274638"/>
            <a:ext cx="6200226" cy="6583362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US" sz="1600" b="1" dirty="0"/>
          </a:p>
          <a:p>
            <a:pPr>
              <a:lnSpc>
                <a:spcPct val="170000"/>
              </a:lnSpc>
            </a:pPr>
            <a:r>
              <a:rPr lang="en-US" sz="1600" dirty="0"/>
              <a:t>2012 - CIF Darmstadt, GE - LEAD Team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2012 - </a:t>
            </a:r>
            <a:r>
              <a:rPr lang="en-US" sz="1600" dirty="0" err="1"/>
              <a:t>Lifebridge</a:t>
            </a:r>
            <a:r>
              <a:rPr lang="en-US" sz="1600" dirty="0"/>
              <a:t> Panama City, Panama - LEAD Team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2012 - Tamarindo CR - LEAD Team</a:t>
            </a:r>
          </a:p>
          <a:p>
            <a:pPr>
              <a:lnSpc>
                <a:spcPct val="170000"/>
              </a:lnSpc>
            </a:pPr>
            <a:r>
              <a:rPr lang="en-US" sz="1600" dirty="0"/>
              <a:t>2015 - RIC Rome, Italy - LEAD Team</a:t>
            </a:r>
          </a:p>
          <a:p>
            <a:pPr>
              <a:lnSpc>
                <a:spcPct val="170000"/>
              </a:lnSpc>
            </a:pPr>
            <a:r>
              <a:rPr lang="en-US" sz="1600" i="1" dirty="0">
                <a:solidFill>
                  <a:srgbClr val="0070C0"/>
                </a:solidFill>
              </a:rPr>
              <a:t>2016 - Koinonia Int’l Christian Fellowship, Aalborg, DK</a:t>
            </a: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i="1" dirty="0">
                <a:solidFill>
                  <a:schemeClr val="accent1"/>
                </a:solidFill>
              </a:rPr>
              <a:t>2016 - Waypoint Kaiserslautern - Frontline Community, GE</a:t>
            </a:r>
            <a:endParaRPr lang="en-US" sz="1600" dirty="0"/>
          </a:p>
          <a:p>
            <a:pPr>
              <a:lnSpc>
                <a:spcPct val="170000"/>
              </a:lnSpc>
            </a:pPr>
            <a:r>
              <a:rPr lang="en-US" sz="1600" dirty="0"/>
              <a:t>2018 - GLACE Church Vicenza, Italy - LEAD Team</a:t>
            </a:r>
          </a:p>
          <a:p>
            <a:pPr>
              <a:lnSpc>
                <a:spcPct val="170000"/>
              </a:lnSpc>
            </a:pPr>
            <a:r>
              <a:rPr lang="en-US" sz="1600" i="1" dirty="0">
                <a:solidFill>
                  <a:schemeClr val="accent1"/>
                </a:solidFill>
              </a:rPr>
              <a:t>2018 - IBC Bonn - IBC Cologne, GE</a:t>
            </a:r>
          </a:p>
          <a:p>
            <a:pPr>
              <a:lnSpc>
                <a:spcPct val="170000"/>
              </a:lnSpc>
            </a:pPr>
            <a:r>
              <a:rPr lang="en-US" sz="1600" i="1" dirty="0">
                <a:solidFill>
                  <a:schemeClr val="accent1"/>
                </a:solidFill>
              </a:rPr>
              <a:t>2018 - EIC </a:t>
            </a:r>
            <a:r>
              <a:rPr lang="en-US" sz="1600" i="1" dirty="0" err="1">
                <a:solidFill>
                  <a:schemeClr val="accent1"/>
                </a:solidFill>
              </a:rPr>
              <a:t>Ternes</a:t>
            </a:r>
            <a:r>
              <a:rPr lang="en-US" sz="1600" i="1" dirty="0">
                <a:solidFill>
                  <a:schemeClr val="accent1"/>
                </a:solidFill>
              </a:rPr>
              <a:t> Paris - EIC </a:t>
            </a:r>
            <a:r>
              <a:rPr lang="en-US" sz="1600" i="1" dirty="0" err="1">
                <a:solidFill>
                  <a:schemeClr val="accent1"/>
                </a:solidFill>
              </a:rPr>
              <a:t>Rueil</a:t>
            </a:r>
            <a:r>
              <a:rPr lang="en-US" sz="1600" i="1" dirty="0">
                <a:solidFill>
                  <a:schemeClr val="accent1"/>
                </a:solidFill>
              </a:rPr>
              <a:t> Paris, France</a:t>
            </a:r>
          </a:p>
          <a:p>
            <a:pPr>
              <a:lnSpc>
                <a:spcPct val="170000"/>
              </a:lnSpc>
            </a:pPr>
            <a:r>
              <a:rPr lang="en-US" sz="1600" i="1" dirty="0">
                <a:solidFill>
                  <a:schemeClr val="accent1"/>
                </a:solidFill>
              </a:rPr>
              <a:t>2018 - Multination London - Multination Frankfurt, GE</a:t>
            </a:r>
          </a:p>
          <a:p>
            <a:pPr>
              <a:lnSpc>
                <a:spcPct val="170000"/>
              </a:lnSpc>
            </a:pPr>
            <a:endParaRPr lang="en-US" sz="1600" dirty="0"/>
          </a:p>
        </p:txBody>
      </p:sp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2EE3AF50-B0A5-E841-9BE6-20CF05AEC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3178-5E07-8F43-A3C0-50A8DE7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AF984-2F5C-9C48-B724-FDAA81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pic>
        <p:nvPicPr>
          <p:cNvPr id="11" name="Content Placeholder 4" descr="A picture containing chain, room&#10;&#10;Description automatically generated">
            <a:extLst>
              <a:ext uri="{FF2B5EF4-FFF2-40B4-BE49-F238E27FC236}">
                <a16:creationId xmlns:a16="http://schemas.microsoft.com/office/drawing/2014/main" id="{44CB7DA5-2189-6B4C-8D76-EF718DAB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47" y="1376798"/>
            <a:ext cx="5364162" cy="40231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386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chain, room&#10;&#10;Description automatically generated">
            <a:extLst>
              <a:ext uri="{FF2B5EF4-FFF2-40B4-BE49-F238E27FC236}">
                <a16:creationId xmlns:a16="http://schemas.microsoft.com/office/drawing/2014/main" id="{888483CF-FD1F-9649-ACA3-D3CA23E912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47922" y="1311629"/>
            <a:ext cx="5364162" cy="4023121"/>
          </a:xfrm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133628E-3E4D-D84E-BF90-74D63DD28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1909E9-AD5C-F645-9AA1-A62B6F1E0DF6}"/>
              </a:ext>
            </a:extLst>
          </p:cNvPr>
          <p:cNvCxnSpPr>
            <a:cxnSpLocks/>
          </p:cNvCxnSpPr>
          <p:nvPr/>
        </p:nvCxnSpPr>
        <p:spPr>
          <a:xfrm>
            <a:off x="7768068" y="5212305"/>
            <a:ext cx="0" cy="51279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5748CB-FB90-704D-A9E8-BAB89B8B3210}"/>
              </a:ext>
            </a:extLst>
          </p:cNvPr>
          <p:cNvSpPr txBox="1"/>
          <p:nvPr/>
        </p:nvSpPr>
        <p:spPr>
          <a:xfrm>
            <a:off x="7030526" y="5810726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/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87056C-CDEB-1440-AC0C-8EE72E3CE4E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1930185"/>
            <a:ext cx="304987" cy="424185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E4CDFA-9AAD-7046-84B3-62F8AFD477C3}"/>
              </a:ext>
            </a:extLst>
          </p:cNvPr>
          <p:cNvSpPr txBox="1"/>
          <p:nvPr/>
        </p:nvSpPr>
        <p:spPr>
          <a:xfrm>
            <a:off x="5369067" y="1587300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/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1268E7-7E73-584A-8214-981B99F1B0A3}"/>
              </a:ext>
            </a:extLst>
          </p:cNvPr>
          <p:cNvCxnSpPr>
            <a:cxnSpLocks/>
          </p:cNvCxnSpPr>
          <p:nvPr/>
        </p:nvCxnSpPr>
        <p:spPr>
          <a:xfrm>
            <a:off x="10510439" y="4645070"/>
            <a:ext cx="0" cy="51279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BB97A22-981A-4E46-8578-2026E6CE417C}"/>
              </a:ext>
            </a:extLst>
          </p:cNvPr>
          <p:cNvSpPr txBox="1"/>
          <p:nvPr/>
        </p:nvSpPr>
        <p:spPr>
          <a:xfrm>
            <a:off x="9772897" y="5178178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/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CB2428-29F8-1C4E-AA13-0F0F13AB9F2A}"/>
              </a:ext>
            </a:extLst>
          </p:cNvPr>
          <p:cNvCxnSpPr>
            <a:cxnSpLocks/>
          </p:cNvCxnSpPr>
          <p:nvPr/>
        </p:nvCxnSpPr>
        <p:spPr>
          <a:xfrm>
            <a:off x="10298631" y="5516732"/>
            <a:ext cx="0" cy="51279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4678B05-8151-834A-8924-E60C7EED54C3}"/>
              </a:ext>
            </a:extLst>
          </p:cNvPr>
          <p:cNvSpPr txBox="1"/>
          <p:nvPr/>
        </p:nvSpPr>
        <p:spPr>
          <a:xfrm>
            <a:off x="9561089" y="6095027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/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280111-8A68-3842-94E1-EB0535287D4A}"/>
              </a:ext>
            </a:extLst>
          </p:cNvPr>
          <p:cNvCxnSpPr>
            <a:cxnSpLocks/>
          </p:cNvCxnSpPr>
          <p:nvPr/>
        </p:nvCxnSpPr>
        <p:spPr>
          <a:xfrm flipV="1">
            <a:off x="9280867" y="1140432"/>
            <a:ext cx="560444" cy="39165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A31E95-D10F-9445-BDAF-971733A49C66}"/>
              </a:ext>
            </a:extLst>
          </p:cNvPr>
          <p:cNvSpPr txBox="1"/>
          <p:nvPr/>
        </p:nvSpPr>
        <p:spPr>
          <a:xfrm>
            <a:off x="9242042" y="864465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/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069FC2-3C4A-0242-94CF-813390C9696A}"/>
              </a:ext>
            </a:extLst>
          </p:cNvPr>
          <p:cNvCxnSpPr>
            <a:cxnSpLocks/>
          </p:cNvCxnSpPr>
          <p:nvPr/>
        </p:nvCxnSpPr>
        <p:spPr>
          <a:xfrm flipV="1">
            <a:off x="6438796" y="1187914"/>
            <a:ext cx="560444" cy="391650"/>
          </a:xfrm>
          <a:prstGeom prst="straightConnector1">
            <a:avLst/>
          </a:prstGeom>
          <a:ln w="1905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ECF16FC-9369-B54C-965C-80F038290814}"/>
              </a:ext>
            </a:extLst>
          </p:cNvPr>
          <p:cNvSpPr txBox="1"/>
          <p:nvPr/>
        </p:nvSpPr>
        <p:spPr>
          <a:xfrm>
            <a:off x="6381625" y="861979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10766" hangingPunct="0"/>
            <a:r>
              <a:rPr lang="en-US" sz="1600" b="1" kern="0" dirty="0">
                <a:solidFill>
                  <a:srgbClr val="C00000"/>
                </a:solidFill>
                <a:latin typeface="Gill Sans"/>
                <a:cs typeface="Gill Sans"/>
                <a:sym typeface="Gill Sans"/>
              </a:rPr>
              <a:t>New Church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9A7939-5C41-8046-8BF1-40D5C7E9FA71}"/>
              </a:ext>
            </a:extLst>
          </p:cNvPr>
          <p:cNvCxnSpPr/>
          <p:nvPr/>
        </p:nvCxnSpPr>
        <p:spPr>
          <a:xfrm flipH="1">
            <a:off x="8285018" y="3186545"/>
            <a:ext cx="1694566" cy="11360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C24E8B1-4FBB-3044-899E-E358DA681FF1}"/>
              </a:ext>
            </a:extLst>
          </p:cNvPr>
          <p:cNvCxnSpPr/>
          <p:nvPr/>
        </p:nvCxnSpPr>
        <p:spPr>
          <a:xfrm>
            <a:off x="7856709" y="2576945"/>
            <a:ext cx="0" cy="16071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5E8128-D5DD-0047-A4E7-219CD00EFF06}"/>
              </a:ext>
            </a:extLst>
          </p:cNvPr>
          <p:cNvCxnSpPr>
            <a:cxnSpLocks/>
          </p:cNvCxnSpPr>
          <p:nvPr/>
        </p:nvCxnSpPr>
        <p:spPr>
          <a:xfrm flipV="1">
            <a:off x="6567055" y="3186545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00E349C8-6D8B-B546-852F-58129FAE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66327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3178-5E07-8F43-A3C0-50A8DE7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AF984-2F5C-9C48-B724-FDAA81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646D7-0843-9547-B2EC-C8ED790518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5054" y="1634636"/>
            <a:ext cx="5922455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432FF"/>
                </a:solidFill>
              </a:rPr>
              <a:t>Multiplication Highlights!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432FF"/>
                </a:solidFill>
              </a:rPr>
              <a:t>What’s going on now?</a:t>
            </a:r>
          </a:p>
        </p:txBody>
      </p:sp>
    </p:spTree>
    <p:extLst>
      <p:ext uri="{BB962C8B-B14F-4D97-AF65-F5344CB8AC3E}">
        <p14:creationId xmlns:p14="http://schemas.microsoft.com/office/powerpoint/2010/main" val="4150985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3178-5E07-8F43-A3C0-50A8DE7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Church</a:t>
            </a:r>
            <a:br>
              <a:rPr lang="en-US" dirty="0"/>
            </a:br>
            <a:r>
              <a:rPr lang="en-US" dirty="0"/>
              <a:t>Multiplication</a:t>
            </a:r>
            <a:br>
              <a:rPr lang="en-US" dirty="0"/>
            </a:br>
            <a:r>
              <a:rPr lang="en-US" dirty="0"/>
              <a:t>Networks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0AAF984-2F5C-9C48-B724-FDAA81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" y="100222"/>
            <a:ext cx="1544313" cy="15344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931E3-06D1-FF42-BBA0-F1164C12D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9120" y="162098"/>
            <a:ext cx="7351365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Coming in May: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Disciple Making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Church Planting</a:t>
            </a:r>
          </a:p>
        </p:txBody>
      </p:sp>
      <p:pic>
        <p:nvPicPr>
          <p:cNvPr id="23" name="Picture 22" descr="A group of people in a room&#10;&#10;Description automatically generated">
            <a:extLst>
              <a:ext uri="{FF2B5EF4-FFF2-40B4-BE49-F238E27FC236}">
                <a16:creationId xmlns:a16="http://schemas.microsoft.com/office/drawing/2014/main" id="{FA65374D-1BB2-AE46-B5EA-6CC991472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82"/>
          <a:stretch/>
        </p:blipFill>
        <p:spPr>
          <a:xfrm>
            <a:off x="7532068" y="3942581"/>
            <a:ext cx="4659932" cy="291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87D351-9461-8F45-A7CC-10C2DF9EF6C4}"/>
              </a:ext>
            </a:extLst>
          </p:cNvPr>
          <p:cNvSpPr txBox="1"/>
          <p:nvPr/>
        </p:nvSpPr>
        <p:spPr>
          <a:xfrm>
            <a:off x="3907811" y="5834937"/>
            <a:ext cx="375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Make disciples to plant churches?</a:t>
            </a:r>
          </a:p>
          <a:p>
            <a:r>
              <a:rPr lang="en-US" sz="1600" dirty="0"/>
              <a:t>Plant churches to make disciples?</a:t>
            </a:r>
          </a:p>
          <a:p>
            <a:r>
              <a:rPr lang="en-US" sz="1600" dirty="0"/>
              <a:t>What does a church plant look like?</a:t>
            </a:r>
          </a:p>
        </p:txBody>
      </p: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315DE499-4D40-464A-9EEC-917AB3ABCF75}"/>
              </a:ext>
            </a:extLst>
          </p:cNvPr>
          <p:cNvSpPr/>
          <p:nvPr/>
        </p:nvSpPr>
        <p:spPr>
          <a:xfrm>
            <a:off x="7733320" y="1976344"/>
            <a:ext cx="662964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473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Gill Sans</vt:lpstr>
      <vt:lpstr>Lato</vt:lpstr>
      <vt:lpstr>Wingdings 2</vt:lpstr>
      <vt:lpstr>Quotable</vt:lpstr>
      <vt:lpstr>PowerPoint Presentation</vt:lpstr>
      <vt:lpstr>IBC MISSION: We exist to mobilize and multiply disciple-making churches. </vt:lpstr>
      <vt:lpstr>IBC VISION: We envision a movement of global-minded churches that are reproducing healthy disciples, leaders, and congregations.</vt:lpstr>
      <vt:lpstr>Our CORE VALUES define us as an international family of churches and drive all our decisions and ministries. </vt:lpstr>
      <vt:lpstr>PowerPoint Presentation</vt:lpstr>
      <vt:lpstr>Church Multiplication Networks</vt:lpstr>
      <vt:lpstr>Church Multiplication Networks</vt:lpstr>
      <vt:lpstr>Church Multiplication Networks</vt:lpstr>
      <vt:lpstr>Church Multiplication Networks</vt:lpstr>
      <vt:lpstr>Church Multiplication Networks</vt:lpstr>
      <vt:lpstr>Church Multiplication Networks</vt:lpstr>
      <vt:lpstr>Church Multiplication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Darryl Evetts</dc:creator>
  <cp:lastModifiedBy>Darryl Evetts</cp:lastModifiedBy>
  <cp:revision>17</cp:revision>
  <cp:lastPrinted>2020-04-20T16:10:42Z</cp:lastPrinted>
  <dcterms:created xsi:type="dcterms:W3CDTF">2020-04-17T18:31:17Z</dcterms:created>
  <dcterms:modified xsi:type="dcterms:W3CDTF">2020-04-20T16:17:37Z</dcterms:modified>
</cp:coreProperties>
</file>