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1"/>
  </p:notesMasterIdLst>
  <p:sldIdLst>
    <p:sldId id="278" r:id="rId2"/>
    <p:sldId id="258" r:id="rId3"/>
    <p:sldId id="257" r:id="rId4"/>
    <p:sldId id="259" r:id="rId5"/>
    <p:sldId id="260" r:id="rId6"/>
    <p:sldId id="275" r:id="rId7"/>
    <p:sldId id="263" r:id="rId8"/>
    <p:sldId id="264" r:id="rId9"/>
    <p:sldId id="262" r:id="rId10"/>
    <p:sldId id="265" r:id="rId11"/>
    <p:sldId id="266" r:id="rId12"/>
    <p:sldId id="279" r:id="rId13"/>
    <p:sldId id="268" r:id="rId14"/>
    <p:sldId id="269" r:id="rId15"/>
    <p:sldId id="270" r:id="rId16"/>
    <p:sldId id="272" r:id="rId17"/>
    <p:sldId id="273" r:id="rId18"/>
    <p:sldId id="274" r:id="rId19"/>
    <p:sldId id="276"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94291" autoAdjust="0"/>
  </p:normalViewPr>
  <p:slideViewPr>
    <p:cSldViewPr snapToGrid="0">
      <p:cViewPr varScale="1">
        <p:scale>
          <a:sx n="76" d="100"/>
          <a:sy n="76" d="100"/>
        </p:scale>
        <p:origin x="126" y="64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D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7653B5-8BD0-49F9-827E-CD7355096B2E}" type="datetimeFigureOut">
              <a:rPr lang="en-DE" smtClean="0"/>
              <a:t>14/09/2020</a:t>
            </a:fld>
            <a:endParaRPr lang="en-D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D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D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D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EBFF0B-5DD1-4E76-A8D1-137A9C60E046}" type="slidenum">
              <a:rPr lang="en-DE" smtClean="0"/>
              <a:t>‹#›</a:t>
            </a:fld>
            <a:endParaRPr lang="en-DE"/>
          </a:p>
        </p:txBody>
      </p:sp>
    </p:spTree>
    <p:extLst>
      <p:ext uri="{BB962C8B-B14F-4D97-AF65-F5344CB8AC3E}">
        <p14:creationId xmlns:p14="http://schemas.microsoft.com/office/powerpoint/2010/main" val="487811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E" dirty="0"/>
          </a:p>
        </p:txBody>
      </p:sp>
      <p:sp>
        <p:nvSpPr>
          <p:cNvPr id="4" name="Slide Number Placeholder 3"/>
          <p:cNvSpPr>
            <a:spLocks noGrp="1"/>
          </p:cNvSpPr>
          <p:nvPr>
            <p:ph type="sldNum" sz="quarter" idx="5"/>
          </p:nvPr>
        </p:nvSpPr>
        <p:spPr/>
        <p:txBody>
          <a:bodyPr/>
          <a:lstStyle/>
          <a:p>
            <a:fld id="{36EBFF0B-5DD1-4E76-A8D1-137A9C60E046}" type="slidenum">
              <a:rPr lang="en-DE" smtClean="0"/>
              <a:t>2</a:t>
            </a:fld>
            <a:endParaRPr lang="en-DE"/>
          </a:p>
        </p:txBody>
      </p:sp>
    </p:spTree>
    <p:extLst>
      <p:ext uri="{BB962C8B-B14F-4D97-AF65-F5344CB8AC3E}">
        <p14:creationId xmlns:p14="http://schemas.microsoft.com/office/powerpoint/2010/main" val="7060933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Date Placeholder 2"/>
          <p:cNvSpPr>
            <a:spLocks noGrp="1"/>
          </p:cNvSpPr>
          <p:nvPr>
            <p:ph type="dt" sz="half" idx="10"/>
          </p:nvPr>
        </p:nvSpPr>
        <p:spPr/>
        <p:txBody>
          <a:bodyPr/>
          <a:lstStyle/>
          <a:p>
            <a:fld id="{B61BEF0D-F0BB-DE4B-95CE-6DB70DBA9567}" type="datetimeFigureOut">
              <a:rPr lang="en-US" dirty="0"/>
              <a:pPr/>
              <a:t>9/14/2020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9/14/2020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9/14/2020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9/14/2020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9/14/2020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9/14/2020</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Lst>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6309" y="1591723"/>
            <a:ext cx="6484592" cy="2330399"/>
          </a:xfrm>
          <a:prstGeom prst="rect">
            <a:avLst/>
          </a:prstGeom>
          <a:ln w="88900" cap="sq" cmpd="thickThin">
            <a:solidFill>
              <a:schemeClr val="tx1"/>
            </a:solidFill>
            <a:prstDash val="solid"/>
            <a:miter lim="800000"/>
          </a:ln>
          <a:effectLst>
            <a:innerShdw blurRad="76200">
              <a:srgbClr val="000000"/>
            </a:innerShdw>
          </a:effectLst>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8912" y="1645920"/>
            <a:ext cx="6399386" cy="2206286"/>
          </a:xfrm>
          <a:prstGeom prst="rect">
            <a:avLst/>
          </a:prstGeom>
        </p:spPr>
      </p:pic>
    </p:spTree>
    <p:extLst>
      <p:ext uri="{BB962C8B-B14F-4D97-AF65-F5344CB8AC3E}">
        <p14:creationId xmlns:p14="http://schemas.microsoft.com/office/powerpoint/2010/main" val="2360312810"/>
      </p:ext>
    </p:extLst>
  </p:cSld>
  <p:clrMapOvr>
    <a:masterClrMapping/>
  </p:clrMapOvr>
  <mc:AlternateContent xmlns:mc="http://schemas.openxmlformats.org/markup-compatibility/2006" xmlns:p14="http://schemas.microsoft.com/office/powerpoint/2010/main">
    <mc:Choice Requires="p14">
      <p:transition spd="slow" p14:dur="2000" advTm="3949"/>
    </mc:Choice>
    <mc:Fallback xmlns="">
      <p:transition spd="slow" advTm="3949"/>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Empowering leaders</a:t>
            </a:r>
          </a:p>
        </p:txBody>
      </p:sp>
      <p:sp>
        <p:nvSpPr>
          <p:cNvPr id="5" name="Content Placeholder 4"/>
          <p:cNvSpPr>
            <a:spLocks noGrp="1"/>
          </p:cNvSpPr>
          <p:nvPr>
            <p:ph sz="half" idx="1"/>
          </p:nvPr>
        </p:nvSpPr>
        <p:spPr/>
        <p:txBody>
          <a:bodyPr>
            <a:normAutofit/>
          </a:bodyPr>
          <a:lstStyle/>
          <a:p>
            <a:r>
              <a:rPr lang="en-US" dirty="0">
                <a:solidFill>
                  <a:schemeClr val="tx1"/>
                </a:solidFill>
              </a:rPr>
              <a:t>We believe healthy, effective pastors and other leaders build healthy, effective churches.  We want to produce spiritually mature, self-aware leaders who are competent in their skills, confident in their abilities, and humble in their relationships with God and other people.  </a:t>
            </a:r>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808664" y="1438906"/>
            <a:ext cx="4933948" cy="2108524"/>
          </a:xfrm>
        </p:spPr>
      </p:pic>
    </p:spTree>
    <p:extLst>
      <p:ext uri="{BB962C8B-B14F-4D97-AF65-F5344CB8AC3E}">
        <p14:creationId xmlns:p14="http://schemas.microsoft.com/office/powerpoint/2010/main" val="1209132906"/>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Empowering leaders</a:t>
            </a:r>
          </a:p>
        </p:txBody>
      </p:sp>
      <p:sp>
        <p:nvSpPr>
          <p:cNvPr id="5" name="Content Placeholder 4"/>
          <p:cNvSpPr>
            <a:spLocks noGrp="1"/>
          </p:cNvSpPr>
          <p:nvPr>
            <p:ph sz="half" idx="1"/>
          </p:nvPr>
        </p:nvSpPr>
        <p:spPr>
          <a:xfrm>
            <a:off x="684211" y="266700"/>
            <a:ext cx="4937655" cy="4610100"/>
          </a:xfrm>
        </p:spPr>
        <p:txBody>
          <a:bodyPr>
            <a:normAutofit/>
          </a:bodyPr>
          <a:lstStyle/>
          <a:p>
            <a:pPr marL="0" indent="0" algn="ctr">
              <a:buNone/>
            </a:pPr>
            <a:r>
              <a:rPr lang="en-US" sz="2400" b="1" dirty="0">
                <a:solidFill>
                  <a:schemeClr val="tx1"/>
                </a:solidFill>
              </a:rPr>
              <a:t>2019-2020</a:t>
            </a:r>
          </a:p>
          <a:p>
            <a:r>
              <a:rPr lang="en-US" dirty="0">
                <a:solidFill>
                  <a:schemeClr val="tx1"/>
                </a:solidFill>
              </a:rPr>
              <a:t>B.H. Carroll Institute</a:t>
            </a:r>
            <a:r>
              <a:rPr lang="en-US" sz="1800" dirty="0">
                <a:solidFill>
                  <a:schemeClr val="tx1"/>
                </a:solidFill>
              </a:rPr>
              <a:t>                    </a:t>
            </a:r>
            <a:r>
              <a:rPr lang="en-US" dirty="0">
                <a:solidFill>
                  <a:schemeClr val="tx1"/>
                </a:solidFill>
              </a:rPr>
              <a:t> </a:t>
            </a:r>
            <a:r>
              <a:rPr lang="en-US" sz="1800" dirty="0">
                <a:solidFill>
                  <a:schemeClr val="tx1"/>
                </a:solidFill>
              </a:rPr>
              <a:t>(seminary training in a local setting)</a:t>
            </a:r>
          </a:p>
          <a:p>
            <a:r>
              <a:rPr lang="en-US" sz="1800" dirty="0">
                <a:solidFill>
                  <a:schemeClr val="tx1"/>
                </a:solidFill>
              </a:rPr>
              <a:t>CORE groups</a:t>
            </a:r>
          </a:p>
          <a:p>
            <a:r>
              <a:rPr lang="en-US" sz="1800" dirty="0" err="1">
                <a:solidFill>
                  <a:schemeClr val="tx1"/>
                </a:solidFill>
              </a:rPr>
              <a:t>eDiscipleship</a:t>
            </a:r>
            <a:r>
              <a:rPr lang="en-US" sz="1800" dirty="0">
                <a:solidFill>
                  <a:schemeClr val="tx1"/>
                </a:solidFill>
              </a:rPr>
              <a:t> 101: How to Engage Your Community &amp; Grow Your church in a Digital Age</a:t>
            </a:r>
          </a:p>
          <a:p>
            <a:endParaRPr lang="en-US" sz="1800" dirty="0">
              <a:solidFill>
                <a:schemeClr val="tx1"/>
              </a:solidFill>
            </a:endParaRPr>
          </a:p>
          <a:p>
            <a:endParaRPr lang="en-US" dirty="0">
              <a:solidFill>
                <a:schemeClr val="tx1"/>
              </a:solidFill>
            </a:endParaRPr>
          </a:p>
        </p:txBody>
      </p:sp>
      <p:pic>
        <p:nvPicPr>
          <p:cNvPr id="7" name="Content Placeholder 6"/>
          <p:cNvPicPr>
            <a:picLocks noGrp="1" noChangeAspect="1"/>
          </p:cNvPicPr>
          <p:nvPr>
            <p:ph sz="half" idx="2"/>
          </p:nvPr>
        </p:nvPicPr>
        <p:blipFill>
          <a:blip r:embed="rId2" cstate="print">
            <a:extLst>
              <a:ext uri="{28A0092B-C50C-407E-A947-70E740481C1C}">
                <a14:useLocalDpi xmlns:a14="http://schemas.microsoft.com/office/drawing/2010/main" val="0"/>
              </a:ext>
            </a:extLst>
          </a:blip>
          <a:srcRect/>
          <a:stretch/>
        </p:blipFill>
        <p:spPr>
          <a:xfrm>
            <a:off x="6335329" y="349674"/>
            <a:ext cx="4105489" cy="2565931"/>
          </a:xfrm>
          <a:prstGeom prst="round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Content Placeholder 6"/>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7165867" y="2274476"/>
            <a:ext cx="4105489" cy="2309048"/>
          </a:xfrm>
          <a:prstGeom prst="round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062085682"/>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ormAutofit fontScale="90000"/>
          </a:bodyPr>
          <a:lstStyle/>
          <a:p>
            <a:r>
              <a:rPr lang="en-US" sz="2200" i="1" dirty="0"/>
              <a:t>“My CORE group experience has been one of the most practical trainings I’ve ever been part of.  Working in this small group, I’ve come to better understand my strengths and weaknesses, learning strategies for being more intentional and effective in relationship, which I’ve been able to put into practice in my family, my marriage, and my ministry.  I would highly recommend taking part in a CORE group if you have the opportunity.</a:t>
            </a:r>
          </a:p>
        </p:txBody>
      </p:sp>
      <p:sp>
        <p:nvSpPr>
          <p:cNvPr id="3" name="Text Placeholder 2"/>
          <p:cNvSpPr>
            <a:spLocks noGrp="1"/>
          </p:cNvSpPr>
          <p:nvPr>
            <p:ph type="body" sz="quarter" idx="13"/>
          </p:nvPr>
        </p:nvSpPr>
        <p:spPr>
          <a:xfrm>
            <a:off x="1598612" y="4034551"/>
            <a:ext cx="8534401" cy="1049866"/>
          </a:xfrm>
        </p:spPr>
        <p:txBody>
          <a:bodyPr/>
          <a:lstStyle/>
          <a:p>
            <a:pPr algn="r"/>
            <a:r>
              <a:rPr lang="en-US" dirty="0">
                <a:solidFill>
                  <a:schemeClr val="accent1"/>
                </a:solidFill>
              </a:rPr>
              <a:t>Jacki Faulkner, Il Faro IBC</a:t>
            </a:r>
          </a:p>
          <a:p>
            <a:pPr algn="r"/>
            <a:r>
              <a:rPr lang="en-US" dirty="0">
                <a:solidFill>
                  <a:schemeClr val="accent1"/>
                </a:solidFill>
              </a:rPr>
              <a:t>Naples, </a:t>
            </a:r>
            <a:r>
              <a:rPr lang="en-US" dirty="0" err="1">
                <a:solidFill>
                  <a:schemeClr val="accent1"/>
                </a:solidFill>
              </a:rPr>
              <a:t>italy</a:t>
            </a:r>
            <a:endParaRPr lang="en-US" dirty="0">
              <a:solidFill>
                <a:schemeClr val="accent1"/>
              </a:solidFill>
            </a:endParaRPr>
          </a:p>
        </p:txBody>
      </p:sp>
    </p:spTree>
    <p:extLst>
      <p:ext uri="{BB962C8B-B14F-4D97-AF65-F5344CB8AC3E}">
        <p14:creationId xmlns:p14="http://schemas.microsoft.com/office/powerpoint/2010/main" val="3994282028"/>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Building connections</a:t>
            </a:r>
          </a:p>
        </p:txBody>
      </p:sp>
      <p:sp>
        <p:nvSpPr>
          <p:cNvPr id="5" name="Content Placeholder 4"/>
          <p:cNvSpPr>
            <a:spLocks noGrp="1"/>
          </p:cNvSpPr>
          <p:nvPr>
            <p:ph sz="half" idx="1"/>
          </p:nvPr>
        </p:nvSpPr>
        <p:spPr/>
        <p:txBody>
          <a:bodyPr>
            <a:normAutofit/>
          </a:bodyPr>
          <a:lstStyle/>
          <a:p>
            <a:r>
              <a:rPr lang="en-US" dirty="0">
                <a:solidFill>
                  <a:schemeClr val="tx1"/>
                </a:solidFill>
              </a:rPr>
              <a:t>We believe deeper relationships are essential for effective kingdom work.  We desire to connect IBC pastors and churches with one another.  We will also seek to facilitate partnerships between IBC churches and with other Great Commission groups to accomplish God’s global mission.</a:t>
            </a:r>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808665" y="1438906"/>
            <a:ext cx="4933946" cy="2108524"/>
          </a:xfrm>
        </p:spPr>
      </p:pic>
    </p:spTree>
    <p:extLst>
      <p:ext uri="{BB962C8B-B14F-4D97-AF65-F5344CB8AC3E}">
        <p14:creationId xmlns:p14="http://schemas.microsoft.com/office/powerpoint/2010/main" val="906511562"/>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Building connections</a:t>
            </a:r>
          </a:p>
        </p:txBody>
      </p:sp>
      <p:sp>
        <p:nvSpPr>
          <p:cNvPr id="5" name="Content Placeholder 4"/>
          <p:cNvSpPr>
            <a:spLocks noGrp="1"/>
          </p:cNvSpPr>
          <p:nvPr>
            <p:ph sz="half" idx="1"/>
          </p:nvPr>
        </p:nvSpPr>
        <p:spPr>
          <a:xfrm>
            <a:off x="684211" y="266700"/>
            <a:ext cx="4937655" cy="3549926"/>
          </a:xfrm>
        </p:spPr>
        <p:txBody>
          <a:bodyPr>
            <a:normAutofit/>
          </a:bodyPr>
          <a:lstStyle/>
          <a:p>
            <a:pPr marL="0" indent="0" algn="ctr">
              <a:buNone/>
            </a:pPr>
            <a:r>
              <a:rPr lang="en-US" sz="2400" b="1" dirty="0">
                <a:solidFill>
                  <a:schemeClr val="tx1"/>
                </a:solidFill>
              </a:rPr>
              <a:t>2019-2020</a:t>
            </a:r>
          </a:p>
          <a:p>
            <a:r>
              <a:rPr lang="en-US" dirty="0">
                <a:solidFill>
                  <a:schemeClr val="tx1"/>
                </a:solidFill>
              </a:rPr>
              <a:t>Indigenous Church Planters in Latvia and Albania</a:t>
            </a:r>
          </a:p>
          <a:p>
            <a:r>
              <a:rPr lang="en-US" dirty="0">
                <a:solidFill>
                  <a:schemeClr val="tx1"/>
                </a:solidFill>
              </a:rPr>
              <a:t>Missions Project in Turkey</a:t>
            </a:r>
          </a:p>
          <a:p>
            <a:r>
              <a:rPr lang="en-US" dirty="0">
                <a:solidFill>
                  <a:schemeClr val="tx1"/>
                </a:solidFill>
              </a:rPr>
              <a:t>IBC Aid to assist IBC Stuttgart to help </a:t>
            </a:r>
            <a:r>
              <a:rPr lang="en-US" dirty="0" err="1">
                <a:solidFill>
                  <a:schemeClr val="tx1"/>
                </a:solidFill>
              </a:rPr>
              <a:t>Kainos</a:t>
            </a:r>
            <a:r>
              <a:rPr lang="en-US" dirty="0">
                <a:solidFill>
                  <a:schemeClr val="tx1"/>
                </a:solidFill>
              </a:rPr>
              <a:t> with their anti-trafficking projects</a:t>
            </a:r>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rcRect/>
          <a:stretch/>
        </p:blipFill>
        <p:spPr>
          <a:xfrm>
            <a:off x="6045200" y="588849"/>
            <a:ext cx="3845891" cy="1950976"/>
          </a:xfrm>
          <a:prstGeom prst="round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Content Placeholder 6"/>
          <p:cNvPicPr>
            <a:picLocks noChangeAspect="1"/>
          </p:cNvPicPr>
          <p:nvPr/>
        </p:nvPicPr>
        <p:blipFill>
          <a:blip r:embed="rId3">
            <a:extLst>
              <a:ext uri="{28A0092B-C50C-407E-A947-70E740481C1C}">
                <a14:useLocalDpi xmlns:a14="http://schemas.microsoft.com/office/drawing/2010/main" val="0"/>
              </a:ext>
            </a:extLst>
          </a:blip>
          <a:srcRect/>
          <a:stretch/>
        </p:blipFill>
        <p:spPr>
          <a:xfrm>
            <a:off x="7543499" y="2203199"/>
            <a:ext cx="3964289" cy="2284133"/>
          </a:xfrm>
          <a:prstGeom prst="round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669024557"/>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ormAutofit/>
          </a:bodyPr>
          <a:lstStyle/>
          <a:p>
            <a:r>
              <a:rPr lang="en-US" sz="2200" i="1" dirty="0"/>
              <a:t>Thank you very much for the difference you will be making in the lives of women and their children!  Our mission has remained the same -- God has a new beginning and a new life for every woman and child who has been trafficked.  New Life Haus, a home for these women and children, will be a part of this, and no pandemic can stop God's plan!</a:t>
            </a:r>
          </a:p>
        </p:txBody>
      </p:sp>
      <p:sp>
        <p:nvSpPr>
          <p:cNvPr id="3" name="Text Placeholder 2"/>
          <p:cNvSpPr>
            <a:spLocks noGrp="1"/>
          </p:cNvSpPr>
          <p:nvPr>
            <p:ph type="body" sz="quarter" idx="13"/>
          </p:nvPr>
        </p:nvSpPr>
        <p:spPr>
          <a:xfrm>
            <a:off x="1598612" y="4034551"/>
            <a:ext cx="8534401" cy="1049866"/>
          </a:xfrm>
        </p:spPr>
        <p:txBody>
          <a:bodyPr/>
          <a:lstStyle/>
          <a:p>
            <a:pPr algn="r"/>
            <a:r>
              <a:rPr lang="en-US" dirty="0">
                <a:solidFill>
                  <a:schemeClr val="accent1"/>
                </a:solidFill>
              </a:rPr>
              <a:t>Lana Packer and the </a:t>
            </a:r>
            <a:r>
              <a:rPr lang="en-US" dirty="0" err="1">
                <a:solidFill>
                  <a:schemeClr val="accent1"/>
                </a:solidFill>
              </a:rPr>
              <a:t>kainos</a:t>
            </a:r>
            <a:r>
              <a:rPr lang="en-US" dirty="0">
                <a:solidFill>
                  <a:schemeClr val="accent1"/>
                </a:solidFill>
              </a:rPr>
              <a:t> team</a:t>
            </a:r>
          </a:p>
        </p:txBody>
      </p:sp>
    </p:spTree>
    <p:extLst>
      <p:ext uri="{BB962C8B-B14F-4D97-AF65-F5344CB8AC3E}">
        <p14:creationId xmlns:p14="http://schemas.microsoft.com/office/powerpoint/2010/main" val="1263927946"/>
      </p:ext>
    </p:extLst>
  </p:cSld>
  <p:clrMapOvr>
    <a:masterClrMapping/>
  </p:clrMapOvr>
  <mc:AlternateContent xmlns:mc="http://schemas.openxmlformats.org/markup-compatibility/2006" xmlns:p14="http://schemas.microsoft.com/office/powerpoint/2010/main">
    <mc:Choice Requires="p14">
      <p:transition spd="slow" p14:dur="2000" advTm="25000"/>
    </mc:Choice>
    <mc:Fallback xmlns="">
      <p:transition spd="slow" advTm="2500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Developing resources</a:t>
            </a:r>
          </a:p>
        </p:txBody>
      </p:sp>
      <p:sp>
        <p:nvSpPr>
          <p:cNvPr id="5" name="Content Placeholder 4"/>
          <p:cNvSpPr>
            <a:spLocks noGrp="1"/>
          </p:cNvSpPr>
          <p:nvPr>
            <p:ph sz="half" idx="1"/>
          </p:nvPr>
        </p:nvSpPr>
        <p:spPr>
          <a:xfrm>
            <a:off x="355601" y="266700"/>
            <a:ext cx="5266266" cy="4559300"/>
          </a:xfrm>
        </p:spPr>
        <p:txBody>
          <a:bodyPr>
            <a:normAutofit/>
          </a:bodyPr>
          <a:lstStyle/>
          <a:p>
            <a:r>
              <a:rPr lang="en-US" dirty="0">
                <a:solidFill>
                  <a:schemeClr val="tx1"/>
                </a:solidFill>
              </a:rPr>
              <a:t>We believe developing resources —financial, people, and training— helps churches and leaders to be effective in their ministry context.  We want to become a knowledge broker and resource coach.  We wish to assist churches to train members toward good stewardship in order to become financially stable and generous.  We desire to assist churches and pastors to understand and appreciate the value of cooperating financially with the IBC so that we can more effectively live out our mission, vision, and values. </a:t>
            </a:r>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808665" y="1438906"/>
            <a:ext cx="4933946" cy="2108523"/>
          </a:xfrm>
        </p:spPr>
      </p:pic>
    </p:spTree>
    <p:extLst>
      <p:ext uri="{BB962C8B-B14F-4D97-AF65-F5344CB8AC3E}">
        <p14:creationId xmlns:p14="http://schemas.microsoft.com/office/powerpoint/2010/main" val="2465501488"/>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Developing resources</a:t>
            </a:r>
          </a:p>
        </p:txBody>
      </p:sp>
      <p:sp>
        <p:nvSpPr>
          <p:cNvPr id="5" name="Content Placeholder 4"/>
          <p:cNvSpPr>
            <a:spLocks noGrp="1"/>
          </p:cNvSpPr>
          <p:nvPr>
            <p:ph sz="half" idx="1"/>
          </p:nvPr>
        </p:nvSpPr>
        <p:spPr>
          <a:xfrm>
            <a:off x="572106" y="424069"/>
            <a:ext cx="5266015" cy="3631771"/>
          </a:xfrm>
        </p:spPr>
        <p:txBody>
          <a:bodyPr>
            <a:normAutofit/>
          </a:bodyPr>
          <a:lstStyle/>
          <a:p>
            <a:pPr marL="0" indent="0" algn="ctr">
              <a:buNone/>
            </a:pPr>
            <a:r>
              <a:rPr lang="en-US" b="1" dirty="0">
                <a:solidFill>
                  <a:schemeClr val="tx1"/>
                </a:solidFill>
              </a:rPr>
              <a:t>2019-2020</a:t>
            </a:r>
          </a:p>
          <a:p>
            <a:r>
              <a:rPr lang="en-US" dirty="0">
                <a:solidFill>
                  <a:schemeClr val="tx1"/>
                </a:solidFill>
              </a:rPr>
              <a:t>IBC Day</a:t>
            </a:r>
          </a:p>
          <a:p>
            <a:r>
              <a:rPr lang="en-US" dirty="0">
                <a:solidFill>
                  <a:schemeClr val="tx1"/>
                </a:solidFill>
              </a:rPr>
              <a:t>Increased Social Media presence</a:t>
            </a:r>
          </a:p>
          <a:p>
            <a:r>
              <a:rPr lang="en-US" dirty="0">
                <a:solidFill>
                  <a:schemeClr val="tx1"/>
                </a:solidFill>
              </a:rPr>
              <a:t>IBC Residency Program: 2 residents </a:t>
            </a:r>
          </a:p>
        </p:txBody>
      </p:sp>
      <p:pic>
        <p:nvPicPr>
          <p:cNvPr id="7" name="Content Placeholder 6"/>
          <p:cNvPicPr>
            <a:picLocks noGrp="1" noChangeAspect="1"/>
          </p:cNvPicPr>
          <p:nvPr>
            <p:ph sz="half" idx="2"/>
          </p:nvPr>
        </p:nvPicPr>
        <p:blipFill>
          <a:blip r:embed="rId2" cstate="print">
            <a:extLst>
              <a:ext uri="{28A0092B-C50C-407E-A947-70E740481C1C}">
                <a14:useLocalDpi xmlns:a14="http://schemas.microsoft.com/office/drawing/2010/main" val="0"/>
              </a:ext>
            </a:extLst>
          </a:blip>
          <a:srcRect/>
          <a:stretch/>
        </p:blipFill>
        <p:spPr>
          <a:xfrm>
            <a:off x="7455137" y="618415"/>
            <a:ext cx="3138690" cy="2174345"/>
          </a:xfrm>
          <a:prstGeom prst="round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Picture 2">
            <a:extLst>
              <a:ext uri="{FF2B5EF4-FFF2-40B4-BE49-F238E27FC236}">
                <a16:creationId xmlns:a16="http://schemas.microsoft.com/office/drawing/2014/main" id="{31F935F0-A948-4219-8E3A-62833E9F4E37}"/>
              </a:ext>
            </a:extLst>
          </p:cNvPr>
          <p:cNvPicPr>
            <a:picLocks noChangeAspect="1"/>
          </p:cNvPicPr>
          <p:nvPr/>
        </p:nvPicPr>
        <p:blipFill>
          <a:blip r:embed="rId3"/>
          <a:stretch>
            <a:fillRect/>
          </a:stretch>
        </p:blipFill>
        <p:spPr>
          <a:xfrm>
            <a:off x="6556149" y="1291652"/>
            <a:ext cx="2280102" cy="3865199"/>
          </a:xfrm>
          <a:prstGeom prst="rect">
            <a:avLst/>
          </a:prstGeom>
        </p:spPr>
      </p:pic>
    </p:spTree>
    <p:extLst>
      <p:ext uri="{BB962C8B-B14F-4D97-AF65-F5344CB8AC3E}">
        <p14:creationId xmlns:p14="http://schemas.microsoft.com/office/powerpoint/2010/main" val="2470975350"/>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2213" y="444500"/>
            <a:ext cx="9144000" cy="4838700"/>
          </a:xfrm>
        </p:spPr>
        <p:txBody>
          <a:bodyPr>
            <a:normAutofit/>
          </a:bodyPr>
          <a:lstStyle/>
          <a:p>
            <a:r>
              <a:rPr lang="en-US" sz="2200" i="1" dirty="0"/>
              <a:t>The IBC's Residency Program has been a key part of our church-planting strategy for Paris, France.  Through the program, we've been given accountability in the mentoring process for our residents as well as an outside perspective to advise on tough questions.  As a result, we've received helpful coaching on how to equip and train residents for future roles in our church plants.  As an added bonus, we've been granted financial help to get residents to the field and to other IBC events.  The IBC's Residency Program has helped us do all the things we were wanting to do, but with a greater level of clarity and thoughtfulness than we could have managed on our own.</a:t>
            </a:r>
          </a:p>
        </p:txBody>
      </p:sp>
      <p:sp>
        <p:nvSpPr>
          <p:cNvPr id="3" name="Text Placeholder 2"/>
          <p:cNvSpPr>
            <a:spLocks noGrp="1"/>
          </p:cNvSpPr>
          <p:nvPr>
            <p:ph type="body" sz="quarter" idx="13"/>
          </p:nvPr>
        </p:nvSpPr>
        <p:spPr>
          <a:xfrm>
            <a:off x="1192213" y="5084234"/>
            <a:ext cx="9144000" cy="1049866"/>
          </a:xfrm>
        </p:spPr>
        <p:txBody>
          <a:bodyPr>
            <a:normAutofit/>
          </a:bodyPr>
          <a:lstStyle/>
          <a:p>
            <a:pPr algn="r"/>
            <a:r>
              <a:rPr lang="en-US" dirty="0">
                <a:solidFill>
                  <a:schemeClr val="accent1"/>
                </a:solidFill>
              </a:rPr>
              <a:t>K.J. Pugh, pastor, </a:t>
            </a:r>
            <a:r>
              <a:rPr lang="en-US" dirty="0" err="1">
                <a:solidFill>
                  <a:schemeClr val="accent1"/>
                </a:solidFill>
              </a:rPr>
              <a:t>eic</a:t>
            </a:r>
            <a:r>
              <a:rPr lang="en-US" dirty="0">
                <a:solidFill>
                  <a:schemeClr val="accent1"/>
                </a:solidFill>
              </a:rPr>
              <a:t> ternes </a:t>
            </a:r>
            <a:r>
              <a:rPr lang="en-US" dirty="0" err="1">
                <a:solidFill>
                  <a:schemeClr val="accent1"/>
                </a:solidFill>
              </a:rPr>
              <a:t>paris</a:t>
            </a:r>
            <a:r>
              <a:rPr lang="en-US" dirty="0">
                <a:solidFill>
                  <a:schemeClr val="accent1"/>
                </a:solidFill>
              </a:rPr>
              <a:t>, </a:t>
            </a:r>
            <a:r>
              <a:rPr lang="en-US" dirty="0" err="1">
                <a:solidFill>
                  <a:schemeClr val="accent1"/>
                </a:solidFill>
              </a:rPr>
              <a:t>france</a:t>
            </a:r>
            <a:endParaRPr lang="en-US" sz="1900" dirty="0">
              <a:solidFill>
                <a:schemeClr val="accent1"/>
              </a:solidFill>
            </a:endParaRPr>
          </a:p>
        </p:txBody>
      </p:sp>
    </p:spTree>
    <p:extLst>
      <p:ext uri="{BB962C8B-B14F-4D97-AF65-F5344CB8AC3E}">
        <p14:creationId xmlns:p14="http://schemas.microsoft.com/office/powerpoint/2010/main" val="3090023684"/>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4211" y="2006600"/>
            <a:ext cx="10301288" cy="2281600"/>
          </a:xfrm>
        </p:spPr>
        <p:txBody>
          <a:bodyPr/>
          <a:lstStyle/>
          <a:p>
            <a:r>
              <a:rPr lang="en-US" dirty="0"/>
              <a:t>partnership</a:t>
            </a:r>
          </a:p>
        </p:txBody>
      </p:sp>
      <p:sp>
        <p:nvSpPr>
          <p:cNvPr id="5" name="Text Placeholder 4"/>
          <p:cNvSpPr>
            <a:spLocks noGrp="1"/>
          </p:cNvSpPr>
          <p:nvPr>
            <p:ph type="body" idx="1"/>
          </p:nvPr>
        </p:nvSpPr>
        <p:spPr>
          <a:xfrm>
            <a:off x="684213" y="4495800"/>
            <a:ext cx="9628188" cy="2019300"/>
          </a:xfrm>
        </p:spPr>
        <p:txBody>
          <a:bodyPr>
            <a:noAutofit/>
          </a:bodyPr>
          <a:lstStyle/>
          <a:p>
            <a:r>
              <a:rPr lang="en-US" sz="2000" dirty="0">
                <a:solidFill>
                  <a:schemeClr val="tx1"/>
                </a:solidFill>
              </a:rPr>
              <a:t>One of the core values of the IBC is partnership.  We value the partnership that we have with each IBC church.  We depend on you to support the work we are doing as a family of churches.  It is through your giving that we are able to fund the work of </a:t>
            </a:r>
            <a:r>
              <a:rPr lang="en-US" sz="2000" b="1" dirty="0">
                <a:solidFill>
                  <a:schemeClr val="tx1"/>
                </a:solidFill>
              </a:rPr>
              <a:t>Mobilizing and Multiplying Disciple-Making Churches</a:t>
            </a:r>
            <a:r>
              <a:rPr lang="en-US" sz="2000" dirty="0">
                <a:solidFill>
                  <a:schemeClr val="tx1"/>
                </a:solidFill>
              </a:rPr>
              <a:t>.</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62565" y="771198"/>
            <a:ext cx="3496362" cy="2055603"/>
          </a:xfrm>
          <a:prstGeom prst="rect">
            <a:avLst/>
          </a:prstGeom>
        </p:spPr>
      </p:pic>
    </p:spTree>
    <p:extLst>
      <p:ext uri="{BB962C8B-B14F-4D97-AF65-F5344CB8AC3E}">
        <p14:creationId xmlns:p14="http://schemas.microsoft.com/office/powerpoint/2010/main" val="3690843779"/>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4211" y="2006600"/>
            <a:ext cx="10301288" cy="2281600"/>
          </a:xfrm>
        </p:spPr>
        <p:txBody>
          <a:bodyPr/>
          <a:lstStyle/>
          <a:p>
            <a:r>
              <a:rPr lang="en-US" dirty="0"/>
              <a:t>We exist to mobilize and multiply disciple-making churches.</a:t>
            </a:r>
          </a:p>
        </p:txBody>
      </p:sp>
      <p:sp>
        <p:nvSpPr>
          <p:cNvPr id="5" name="Text Placeholder 4"/>
          <p:cNvSpPr>
            <a:spLocks noGrp="1"/>
          </p:cNvSpPr>
          <p:nvPr>
            <p:ph type="body" idx="1"/>
          </p:nvPr>
        </p:nvSpPr>
        <p:spPr>
          <a:xfrm>
            <a:off x="684212" y="4495800"/>
            <a:ext cx="10301287" cy="2019300"/>
          </a:xfrm>
        </p:spPr>
        <p:txBody>
          <a:bodyPr>
            <a:noAutofit/>
          </a:bodyPr>
          <a:lstStyle/>
          <a:p>
            <a:r>
              <a:rPr lang="en-US" sz="2000" dirty="0">
                <a:solidFill>
                  <a:schemeClr val="tx1"/>
                </a:solidFill>
              </a:rPr>
              <a:t>As a family of churches, it is crucial that we clearly define the mission to which God has called us. Mission answers the question, “What does God want us to accomplish?”  Seeking to accomplish our mission will drive us to achieve our purpose of bringing glory to God.   It is our deep desire that we join our missionary God in what He is already doing in the world, recognizing that He is sending us together with many others.</a:t>
            </a:r>
          </a:p>
        </p:txBody>
      </p:sp>
    </p:spTree>
    <p:extLst>
      <p:ext uri="{BB962C8B-B14F-4D97-AF65-F5344CB8AC3E}">
        <p14:creationId xmlns:p14="http://schemas.microsoft.com/office/powerpoint/2010/main" val="142240537"/>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4211" y="2006600"/>
            <a:ext cx="9996488" cy="2281600"/>
          </a:xfrm>
        </p:spPr>
        <p:txBody>
          <a:bodyPr>
            <a:normAutofit fontScale="90000"/>
          </a:bodyPr>
          <a:lstStyle/>
          <a:p>
            <a:r>
              <a:rPr lang="en-US" dirty="0"/>
              <a:t>We envision a movement of global-minded churches that are reproducing healthy disciples, leaders, and congregations.</a:t>
            </a:r>
          </a:p>
        </p:txBody>
      </p:sp>
      <p:sp>
        <p:nvSpPr>
          <p:cNvPr id="6" name="Text Placeholder 5"/>
          <p:cNvSpPr>
            <a:spLocks noGrp="1"/>
          </p:cNvSpPr>
          <p:nvPr>
            <p:ph type="body" idx="1"/>
          </p:nvPr>
        </p:nvSpPr>
        <p:spPr>
          <a:xfrm>
            <a:off x="684212" y="4495800"/>
            <a:ext cx="9996487" cy="1905000"/>
          </a:xfrm>
        </p:spPr>
        <p:txBody>
          <a:bodyPr>
            <a:noAutofit/>
          </a:bodyPr>
          <a:lstStyle/>
          <a:p>
            <a:r>
              <a:rPr lang="en-US" sz="2000" dirty="0">
                <a:solidFill>
                  <a:schemeClr val="tx1"/>
                </a:solidFill>
              </a:rPr>
              <a:t>We see the convention as a servant to the churches. In other words, we exist to serve the churches and not the other way around. We see the local church as central to the plan of God. Our role is to help “mobilize and multiply” churches that are carrying out their mission “to make disciples.”</a:t>
            </a:r>
          </a:p>
          <a:p>
            <a:endParaRPr lang="en-US" sz="2000" dirty="0">
              <a:solidFill>
                <a:schemeClr val="tx1"/>
              </a:solidFill>
            </a:endParaRPr>
          </a:p>
        </p:txBody>
      </p:sp>
    </p:spTree>
    <p:extLst>
      <p:ext uri="{BB962C8B-B14F-4D97-AF65-F5344CB8AC3E}">
        <p14:creationId xmlns:p14="http://schemas.microsoft.com/office/powerpoint/2010/main" val="3152676820"/>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Multiplying churches</a:t>
            </a:r>
          </a:p>
        </p:txBody>
      </p:sp>
      <p:sp>
        <p:nvSpPr>
          <p:cNvPr id="5" name="Content Placeholder 4"/>
          <p:cNvSpPr>
            <a:spLocks noGrp="1"/>
          </p:cNvSpPr>
          <p:nvPr>
            <p:ph sz="half" idx="1"/>
          </p:nvPr>
        </p:nvSpPr>
        <p:spPr/>
        <p:txBody>
          <a:bodyPr/>
          <a:lstStyle/>
          <a:p>
            <a:r>
              <a:rPr lang="en-US" dirty="0">
                <a:solidFill>
                  <a:schemeClr val="tx1"/>
                </a:solidFill>
              </a:rPr>
              <a:t>We believe church multiplication should be at the core of our energies and also at the heart of every congregation’s efforts and passion.  We want to facilitate a movement of multiplying English-language disciple-making churches in strategic locations.</a:t>
            </a:r>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808663" y="1438906"/>
            <a:ext cx="4933950" cy="2108525"/>
          </a:xfrm>
        </p:spPr>
      </p:pic>
    </p:spTree>
    <p:extLst>
      <p:ext uri="{BB962C8B-B14F-4D97-AF65-F5344CB8AC3E}">
        <p14:creationId xmlns:p14="http://schemas.microsoft.com/office/powerpoint/2010/main" val="1970047035"/>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6">
            <a:extLst>
              <a:ext uri="{FF2B5EF4-FFF2-40B4-BE49-F238E27FC236}">
                <a16:creationId xmlns:a16="http://schemas.microsoft.com/office/drawing/2014/main" id="{AB31FC18-00A0-4AF7-8F62-96650877551D}"/>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6631938" y="770692"/>
            <a:ext cx="3209130" cy="2633133"/>
          </a:xfrm>
          <a:prstGeom prst="round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Title 3"/>
          <p:cNvSpPr>
            <a:spLocks noGrp="1"/>
          </p:cNvSpPr>
          <p:nvPr>
            <p:ph type="title"/>
          </p:nvPr>
        </p:nvSpPr>
        <p:spPr/>
        <p:txBody>
          <a:bodyPr/>
          <a:lstStyle/>
          <a:p>
            <a:r>
              <a:rPr lang="en-US" dirty="0"/>
              <a:t>Multiplying churches</a:t>
            </a:r>
          </a:p>
        </p:txBody>
      </p:sp>
      <p:sp>
        <p:nvSpPr>
          <p:cNvPr id="5" name="Content Placeholder 4"/>
          <p:cNvSpPr>
            <a:spLocks noGrp="1"/>
          </p:cNvSpPr>
          <p:nvPr>
            <p:ph sz="half" idx="1"/>
          </p:nvPr>
        </p:nvSpPr>
        <p:spPr>
          <a:xfrm>
            <a:off x="684211" y="266700"/>
            <a:ext cx="4937655" cy="4610100"/>
          </a:xfrm>
        </p:spPr>
        <p:txBody>
          <a:bodyPr>
            <a:normAutofit/>
          </a:bodyPr>
          <a:lstStyle/>
          <a:p>
            <a:pPr marL="0" indent="0" algn="ctr">
              <a:buNone/>
            </a:pPr>
            <a:r>
              <a:rPr lang="en-US" sz="2400" b="1" dirty="0">
                <a:solidFill>
                  <a:schemeClr val="tx1"/>
                </a:solidFill>
              </a:rPr>
              <a:t>2019-2020</a:t>
            </a:r>
          </a:p>
          <a:p>
            <a:r>
              <a:rPr lang="en-US" dirty="0">
                <a:solidFill>
                  <a:schemeClr val="tx1"/>
                </a:solidFill>
              </a:rPr>
              <a:t>Church Planter Assessment Center, Naples, Italy</a:t>
            </a:r>
          </a:p>
          <a:p>
            <a:r>
              <a:rPr lang="en-US" dirty="0">
                <a:solidFill>
                  <a:schemeClr val="tx1"/>
                </a:solidFill>
              </a:rPr>
              <a:t>Church starts in Paris (Ternes), France; London, England; and South Frankfurt, Germany</a:t>
            </a:r>
          </a:p>
          <a:p>
            <a:r>
              <a:rPr lang="en-US" dirty="0">
                <a:solidFill>
                  <a:schemeClr val="tx1"/>
                </a:solidFill>
              </a:rPr>
              <a:t>CMNs launched</a:t>
            </a:r>
          </a:p>
          <a:p>
            <a:endParaRPr lang="en-US" dirty="0">
              <a:solidFill>
                <a:schemeClr val="tx1"/>
              </a:solidFill>
            </a:endParaRPr>
          </a:p>
        </p:txBody>
      </p:sp>
      <p:pic>
        <p:nvPicPr>
          <p:cNvPr id="7"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rcRect/>
          <a:stretch/>
        </p:blipFill>
        <p:spPr>
          <a:xfrm>
            <a:off x="7933874" y="2937902"/>
            <a:ext cx="3198127" cy="2398596"/>
          </a:xfrm>
          <a:prstGeom prst="round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402990769"/>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279400"/>
            <a:ext cx="9144000" cy="3606800"/>
          </a:xfrm>
        </p:spPr>
        <p:txBody>
          <a:bodyPr>
            <a:normAutofit/>
          </a:bodyPr>
          <a:lstStyle/>
          <a:p>
            <a:r>
              <a:rPr lang="en-US" sz="2200" i="1" dirty="0"/>
              <a:t>26 April 2020.  That was the day we hoped to see our plans and prayers come to fruition.  On that Sunday, River of Life Church was to hold its very first Sunday gathering.  Months of planning were about to be realized…and then in an instant…everything changed.  In late March Germany announced countrywide restrictions on public gatherings.  With that announcement and the indefinite timeline of when and how the corona crisis would move forward, one thing was certain, River of Life Church would not proceed as we planned.</a:t>
            </a:r>
          </a:p>
        </p:txBody>
      </p:sp>
      <p:sp>
        <p:nvSpPr>
          <p:cNvPr id="3" name="Text Placeholder 2"/>
          <p:cNvSpPr>
            <a:spLocks noGrp="1"/>
          </p:cNvSpPr>
          <p:nvPr>
            <p:ph type="body" sz="quarter" idx="13"/>
          </p:nvPr>
        </p:nvSpPr>
        <p:spPr>
          <a:xfrm>
            <a:off x="2160103" y="4315056"/>
            <a:ext cx="7686261" cy="1330370"/>
          </a:xfrm>
        </p:spPr>
        <p:txBody>
          <a:bodyPr>
            <a:normAutofit lnSpcReduction="10000"/>
          </a:bodyPr>
          <a:lstStyle/>
          <a:p>
            <a:pPr algn="r">
              <a:spcAft>
                <a:spcPts val="0"/>
              </a:spcAft>
            </a:pPr>
            <a:r>
              <a:rPr lang="en-US" dirty="0">
                <a:solidFill>
                  <a:schemeClr val="accent1"/>
                </a:solidFill>
              </a:rPr>
              <a:t>Sam dyer</a:t>
            </a:r>
          </a:p>
          <a:p>
            <a:pPr algn="r">
              <a:spcAft>
                <a:spcPts val="0"/>
              </a:spcAft>
            </a:pPr>
            <a:r>
              <a:rPr lang="en-US" dirty="0">
                <a:solidFill>
                  <a:schemeClr val="accent1"/>
                </a:solidFill>
              </a:rPr>
              <a:t>Church planter</a:t>
            </a:r>
          </a:p>
          <a:p>
            <a:pPr algn="r">
              <a:spcAft>
                <a:spcPts val="0"/>
              </a:spcAft>
            </a:pPr>
            <a:r>
              <a:rPr lang="en-US" dirty="0">
                <a:solidFill>
                  <a:schemeClr val="accent1"/>
                </a:solidFill>
              </a:rPr>
              <a:t> south Frankfurt, </a:t>
            </a:r>
            <a:r>
              <a:rPr lang="en-US" dirty="0" err="1">
                <a:solidFill>
                  <a:schemeClr val="accent1"/>
                </a:solidFill>
              </a:rPr>
              <a:t>germany</a:t>
            </a:r>
            <a:endParaRPr lang="en-US" dirty="0">
              <a:solidFill>
                <a:schemeClr val="accent1"/>
              </a:solidFill>
            </a:endParaRPr>
          </a:p>
        </p:txBody>
      </p:sp>
    </p:spTree>
    <p:extLst>
      <p:ext uri="{BB962C8B-B14F-4D97-AF65-F5344CB8AC3E}">
        <p14:creationId xmlns:p14="http://schemas.microsoft.com/office/powerpoint/2010/main" val="2022098965"/>
      </p:ext>
    </p:extLst>
  </p:cSld>
  <p:clrMapOvr>
    <a:masterClrMapping/>
  </p:clrMapOvr>
  <mc:AlternateContent xmlns:mc="http://schemas.openxmlformats.org/markup-compatibility/2006" xmlns:p14="http://schemas.microsoft.com/office/powerpoint/2010/main">
    <mc:Choice Requires="p14">
      <p:transition spd="slow" p14:dur="2000" advTm="25000"/>
    </mc:Choice>
    <mc:Fallback xmlns="">
      <p:transition spd="slow" advTm="25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strengthening churches</a:t>
            </a:r>
          </a:p>
        </p:txBody>
      </p:sp>
      <p:sp>
        <p:nvSpPr>
          <p:cNvPr id="5" name="Content Placeholder 4"/>
          <p:cNvSpPr>
            <a:spLocks noGrp="1"/>
          </p:cNvSpPr>
          <p:nvPr>
            <p:ph sz="half" idx="1"/>
          </p:nvPr>
        </p:nvSpPr>
        <p:spPr/>
        <p:txBody>
          <a:bodyPr>
            <a:normAutofit fontScale="92500"/>
          </a:bodyPr>
          <a:lstStyle/>
          <a:p>
            <a:r>
              <a:rPr lang="en-US" dirty="0">
                <a:solidFill>
                  <a:schemeClr val="tx1"/>
                </a:solidFill>
              </a:rPr>
              <a:t>We believe God wants every church to be healthy, moving toward faithfulness and effectiveness.  We want to encourage and strengthen healthy churches to continue on their path.  We wish to help churches desiring to take needed steps toward improved health and growth.  We desire to provide appropriate, loving, and creative support and motivation to churches that are weak, unhealthy, or ineffective. </a:t>
            </a:r>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808664" y="1438906"/>
            <a:ext cx="4933948" cy="2108525"/>
          </a:xfrm>
        </p:spPr>
      </p:pic>
    </p:spTree>
    <p:extLst>
      <p:ext uri="{BB962C8B-B14F-4D97-AF65-F5344CB8AC3E}">
        <p14:creationId xmlns:p14="http://schemas.microsoft.com/office/powerpoint/2010/main" val="3013776490"/>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strengthening churches</a:t>
            </a:r>
          </a:p>
        </p:txBody>
      </p:sp>
      <p:sp>
        <p:nvSpPr>
          <p:cNvPr id="5" name="Content Placeholder 4"/>
          <p:cNvSpPr>
            <a:spLocks noGrp="1"/>
          </p:cNvSpPr>
          <p:nvPr>
            <p:ph sz="half" idx="1"/>
          </p:nvPr>
        </p:nvSpPr>
        <p:spPr>
          <a:xfrm>
            <a:off x="546101" y="266700"/>
            <a:ext cx="5075766" cy="4610100"/>
          </a:xfrm>
        </p:spPr>
        <p:txBody>
          <a:bodyPr>
            <a:normAutofit/>
          </a:bodyPr>
          <a:lstStyle/>
          <a:p>
            <a:pPr marL="0" indent="0">
              <a:buNone/>
            </a:pPr>
            <a:r>
              <a:rPr lang="en-US" sz="2100" dirty="0" err="1">
                <a:solidFill>
                  <a:schemeClr val="tx1"/>
                </a:solidFill>
              </a:rPr>
              <a:t>ReFresh</a:t>
            </a:r>
            <a:r>
              <a:rPr lang="en-US" sz="2100" dirty="0">
                <a:solidFill>
                  <a:schemeClr val="tx1"/>
                </a:solidFill>
              </a:rPr>
              <a:t> is a process of refocusing the mission of the church, identifying its core values, discovering God’s fresh vision for the church, and building a game plan for living out that vision. </a:t>
            </a:r>
          </a:p>
          <a:p>
            <a:pPr marL="0" indent="0">
              <a:buNone/>
            </a:pPr>
            <a:endParaRPr lang="en-US" sz="2100" dirty="0">
              <a:solidFill>
                <a:schemeClr val="tx1"/>
              </a:solidFill>
            </a:endParaRPr>
          </a:p>
          <a:p>
            <a:pPr marL="0" indent="0" algn="ctr">
              <a:buNone/>
            </a:pPr>
            <a:r>
              <a:rPr lang="en-US" sz="2400" b="1" dirty="0">
                <a:solidFill>
                  <a:schemeClr val="tx1"/>
                </a:solidFill>
              </a:rPr>
              <a:t>2019-2020</a:t>
            </a:r>
          </a:p>
          <a:p>
            <a:r>
              <a:rPr lang="en-US" dirty="0" err="1">
                <a:solidFill>
                  <a:schemeClr val="tx1"/>
                </a:solidFill>
              </a:rPr>
              <a:t>ReFresh</a:t>
            </a:r>
            <a:r>
              <a:rPr lang="en-US" dirty="0">
                <a:solidFill>
                  <a:schemeClr val="tx1"/>
                </a:solidFill>
              </a:rPr>
              <a:t> revamped for online training</a:t>
            </a:r>
          </a:p>
          <a:p>
            <a:endParaRPr lang="en-US" dirty="0">
              <a:solidFill>
                <a:schemeClr val="tx1"/>
              </a:solidFill>
            </a:endParaRPr>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rcRect/>
          <a:stretch/>
        </p:blipFill>
        <p:spPr>
          <a:xfrm>
            <a:off x="7178823" y="469369"/>
            <a:ext cx="4565354" cy="2571749"/>
          </a:xfrm>
          <a:prstGeom prst="round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Content Placeholder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71634" y="2439194"/>
            <a:ext cx="3949700" cy="2221706"/>
          </a:xfrm>
          <a:prstGeom prst="round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114685658"/>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4711700"/>
          </a:xfrm>
        </p:spPr>
        <p:txBody>
          <a:bodyPr>
            <a:normAutofit/>
          </a:bodyPr>
          <a:lstStyle/>
          <a:p>
            <a:r>
              <a:rPr lang="en-US" sz="2200" i="1" dirty="0"/>
              <a:t>The </a:t>
            </a:r>
            <a:r>
              <a:rPr lang="en-US" sz="2200" i="1" dirty="0" err="1"/>
              <a:t>ReFresh</a:t>
            </a:r>
            <a:r>
              <a:rPr lang="en-US" sz="2200" i="1" dirty="0"/>
              <a:t> process enabled us to step back from the day-to-day life of the church and examine where God was leading us as a church.  The external facilitator allowed us to </a:t>
            </a:r>
            <a:r>
              <a:rPr lang="en-US" sz="2200" i="1" dirty="0" err="1"/>
              <a:t>mould</a:t>
            </a:r>
            <a:r>
              <a:rPr lang="en-US" sz="2200" i="1" dirty="0"/>
              <a:t> the process to suit our individual church situation, whilst maintaining a structure and direction which ensured that something useful came out of the exercise.  It gave an opportunity for a wide range of people – beyond the recognized church leadership – to participate in finding out where God was leading us.  The </a:t>
            </a:r>
            <a:r>
              <a:rPr lang="en-US" sz="2200" i="1" dirty="0" err="1"/>
              <a:t>ReFresh</a:t>
            </a:r>
            <a:r>
              <a:rPr lang="en-US" sz="2200" i="1" dirty="0"/>
              <a:t> process enabled us to renew our vision for the church in Darmstadt, leading to a (modified) mission statement, a clear five-year plan, and concrete goals for the next 1-2 years.</a:t>
            </a:r>
            <a:endParaRPr lang="en-US" sz="2200" dirty="0"/>
          </a:p>
        </p:txBody>
      </p:sp>
      <p:sp>
        <p:nvSpPr>
          <p:cNvPr id="3" name="Text Placeholder 2"/>
          <p:cNvSpPr>
            <a:spLocks noGrp="1"/>
          </p:cNvSpPr>
          <p:nvPr>
            <p:ph type="body" sz="quarter" idx="13"/>
          </p:nvPr>
        </p:nvSpPr>
        <p:spPr>
          <a:xfrm>
            <a:off x="464770" y="4856807"/>
            <a:ext cx="10706345" cy="1049866"/>
          </a:xfrm>
        </p:spPr>
        <p:txBody>
          <a:bodyPr/>
          <a:lstStyle/>
          <a:p>
            <a:pPr algn="r"/>
            <a:r>
              <a:rPr lang="en-US" dirty="0">
                <a:solidFill>
                  <a:schemeClr val="accent1"/>
                </a:solidFill>
              </a:rPr>
              <a:t>Adam Williams, elder, </a:t>
            </a:r>
            <a:r>
              <a:rPr lang="en-US" dirty="0" err="1">
                <a:solidFill>
                  <a:schemeClr val="accent1"/>
                </a:solidFill>
              </a:rPr>
              <a:t>cif</a:t>
            </a:r>
            <a:r>
              <a:rPr lang="en-US" dirty="0">
                <a:solidFill>
                  <a:schemeClr val="accent1"/>
                </a:solidFill>
              </a:rPr>
              <a:t>, Darmstadt, </a:t>
            </a:r>
            <a:r>
              <a:rPr lang="en-US" dirty="0" err="1">
                <a:solidFill>
                  <a:schemeClr val="accent1"/>
                </a:solidFill>
              </a:rPr>
              <a:t>germany</a:t>
            </a:r>
            <a:endParaRPr lang="en-US" dirty="0">
              <a:solidFill>
                <a:schemeClr val="accent1"/>
              </a:solidFill>
            </a:endParaRPr>
          </a:p>
        </p:txBody>
      </p:sp>
    </p:spTree>
    <p:extLst>
      <p:ext uri="{BB962C8B-B14F-4D97-AF65-F5344CB8AC3E}">
        <p14:creationId xmlns:p14="http://schemas.microsoft.com/office/powerpoint/2010/main" val="707112429"/>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1489</TotalTime>
  <Words>1242</Words>
  <Application>Microsoft Office PowerPoint</Application>
  <PresentationFormat>Widescreen</PresentationFormat>
  <Paragraphs>55</Paragraphs>
  <Slides>19</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Calibri</vt:lpstr>
      <vt:lpstr>Century Gothic</vt:lpstr>
      <vt:lpstr>Wingdings 3</vt:lpstr>
      <vt:lpstr>Slice</vt:lpstr>
      <vt:lpstr>PowerPoint Presentation</vt:lpstr>
      <vt:lpstr>We exist to mobilize and multiply disciple-making churches.</vt:lpstr>
      <vt:lpstr>We envision a movement of global-minded churches that are reproducing healthy disciples, leaders, and congregations.</vt:lpstr>
      <vt:lpstr>Multiplying churches</vt:lpstr>
      <vt:lpstr>Multiplying churches</vt:lpstr>
      <vt:lpstr>26 April 2020.  That was the day we hoped to see our plans and prayers come to fruition.  On that Sunday, River of Life Church was to hold its very first Sunday gathering.  Months of planning were about to be realized…and then in an instant…everything changed.  In late March Germany announced countrywide restrictions on public gatherings.  With that announcement and the indefinite timeline of when and how the corona crisis would move forward, one thing was certain, River of Life Church would not proceed as we planned.</vt:lpstr>
      <vt:lpstr>strengthening churches</vt:lpstr>
      <vt:lpstr>strengthening churches</vt:lpstr>
      <vt:lpstr>The ReFresh process enabled us to step back from the day-to-day life of the church and examine where God was leading us as a church.  The external facilitator allowed us to mould the process to suit our individual church situation, whilst maintaining a structure and direction which ensured that something useful came out of the exercise.  It gave an opportunity for a wide range of people – beyond the recognized church leadership – to participate in finding out where God was leading us.  The ReFresh process enabled us to renew our vision for the church in Darmstadt, leading to a (modified) mission statement, a clear five-year plan, and concrete goals for the next 1-2 years.</vt:lpstr>
      <vt:lpstr>Empowering leaders</vt:lpstr>
      <vt:lpstr>Empowering leaders</vt:lpstr>
      <vt:lpstr>“My CORE group experience has been one of the most practical trainings I’ve ever been part of.  Working in this small group, I’ve come to better understand my strengths and weaknesses, learning strategies for being more intentional and effective in relationship, which I’ve been able to put into practice in my family, my marriage, and my ministry.  I would highly recommend taking part in a CORE group if you have the opportunity.</vt:lpstr>
      <vt:lpstr>Building connections</vt:lpstr>
      <vt:lpstr>Building connections</vt:lpstr>
      <vt:lpstr>Thank you very much for the difference you will be making in the lives of women and their children!  Our mission has remained the same -- God has a new beginning and a new life for every woman and child who has been trafficked.  New Life Haus, a home for these women and children, will be a part of this, and no pandemic can stop God's plan!</vt:lpstr>
      <vt:lpstr>Developing resources</vt:lpstr>
      <vt:lpstr>Developing resources</vt:lpstr>
      <vt:lpstr>The IBC's Residency Program has been a key part of our church-planting strategy for Paris, France.  Through the program, we've been given accountability in the mentoring process for our residents as well as an outside perspective to advise on tough questions.  As a result, we've received helpful coaching on how to equip and train residents for future roles in our church plants.  As an added bonus, we've been granted financial help to get residents to the field and to other IBC events.  The IBC's Residency Program has helped us do all the things we were wanting to do, but with a greater level of clarity and thoughtfulness than we could have managed on our own.</vt:lpstr>
      <vt:lpstr>partnership</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Telling the ibc story</dc:title>
  <dc:creator>Judith Lynn Maxwell</dc:creator>
  <cp:lastModifiedBy>IBC Resources</cp:lastModifiedBy>
  <cp:revision>37</cp:revision>
  <dcterms:created xsi:type="dcterms:W3CDTF">2017-11-30T13:02:50Z</dcterms:created>
  <dcterms:modified xsi:type="dcterms:W3CDTF">2020-09-14T14:52:24Z</dcterms:modified>
</cp:coreProperties>
</file>